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799750" cx="8640750"/>
  <p:notesSz cx="6858000" cy="12192000"/>
  <p:embeddedFontLst>
    <p:embeddedFont>
      <p:font typeface="Bebas Neue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35">
          <p15:clr>
            <a:srgbClr val="A4A3A4"/>
          </p15:clr>
        </p15:guide>
        <p15:guide id="2" pos="153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hMAAJH+W9it+AICWNYCiRC7JvF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 orient="horz"/>
        <p:guide pos="153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font" Target="fonts/BebasNeu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title"/>
          </p:nvPr>
        </p:nvSpPr>
        <p:spPr>
          <a:xfrm>
            <a:off x="594053" y="574988"/>
            <a:ext cx="7452658" cy="208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body"/>
          </p:nvPr>
        </p:nvSpPr>
        <p:spPr>
          <a:xfrm>
            <a:off x="594053" y="2874937"/>
            <a:ext cx="7452658" cy="685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2219236" y="3159053"/>
            <a:ext cx="4189419" cy="647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B1236"/>
              </a:buClr>
              <a:buSzPts val="4210"/>
              <a:buFont typeface="Twentieth Century"/>
              <a:buNone/>
              <a:defRPr b="0" i="0" sz="4210" u="sng">
                <a:solidFill>
                  <a:srgbClr val="6B1236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 sz="85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 sz="85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5"/>
          <p:cNvSpPr txBox="1"/>
          <p:nvPr>
            <p:ph type="ctrTitle"/>
          </p:nvPr>
        </p:nvSpPr>
        <p:spPr>
          <a:xfrm>
            <a:off x="1080096" y="1767462"/>
            <a:ext cx="6480572" cy="37599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52"/>
              <a:buFont typeface="Calibri"/>
              <a:buNone/>
              <a:defRPr sz="425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" type="subTitle"/>
          </p:nvPr>
        </p:nvSpPr>
        <p:spPr>
          <a:xfrm>
            <a:off x="1080096" y="5672376"/>
            <a:ext cx="6480572" cy="2607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lvl="1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None/>
              <a:defRPr sz="1417"/>
            </a:lvl2pPr>
            <a:lvl3pPr lvl="2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lvl="3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4pPr>
            <a:lvl5pPr lvl="4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5pPr>
            <a:lvl6pPr lvl="5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6pPr>
            <a:lvl7pPr lvl="6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7pPr>
            <a:lvl8pPr lvl="7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8pPr>
            <a:lvl9pPr lvl="8" algn="ctr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9pPr>
          </a:lstStyle>
          <a:p/>
        </p:txBody>
      </p:sp>
      <p:sp>
        <p:nvSpPr>
          <p:cNvPr id="29" name="Google Shape;29;p15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589552" y="2692442"/>
            <a:ext cx="7452658" cy="44924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52"/>
              <a:buFont typeface="Calibri"/>
              <a:buNone/>
              <a:defRPr sz="425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589552" y="7227343"/>
            <a:ext cx="7452658" cy="2362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417"/>
              <a:buNone/>
              <a:defRPr sz="1417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276"/>
              <a:buNone/>
              <a:defRPr sz="1276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6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/>
          <p:nvPr>
            <p:ph type="title"/>
          </p:nvPr>
        </p:nvSpPr>
        <p:spPr>
          <a:xfrm>
            <a:off x="594053" y="574988"/>
            <a:ext cx="7452658" cy="208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" type="body"/>
          </p:nvPr>
        </p:nvSpPr>
        <p:spPr>
          <a:xfrm>
            <a:off x="594053" y="2874937"/>
            <a:ext cx="3672324" cy="685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2" type="body"/>
          </p:nvPr>
        </p:nvSpPr>
        <p:spPr>
          <a:xfrm>
            <a:off x="4374386" y="2874937"/>
            <a:ext cx="3672324" cy="685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595178" y="574988"/>
            <a:ext cx="7452658" cy="208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" type="body"/>
          </p:nvPr>
        </p:nvSpPr>
        <p:spPr>
          <a:xfrm>
            <a:off x="595178" y="2647443"/>
            <a:ext cx="3655447" cy="12974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1pPr>
            <a:lvl2pPr indent="-2286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None/>
              <a:defRPr b="1" sz="1417"/>
            </a:lvl2pPr>
            <a:lvl3pPr indent="-2286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b="1" sz="1276"/>
            </a:lvl3pPr>
            <a:lvl4pPr indent="-2286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4pPr>
            <a:lvl5pPr indent="-2286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5pPr>
            <a:lvl6pPr indent="-2286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6pPr>
            <a:lvl7pPr indent="-2286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7pPr>
            <a:lvl8pPr indent="-2286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8pPr>
            <a:lvl9pPr indent="-2286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9pPr>
          </a:lstStyle>
          <a:p/>
        </p:txBody>
      </p:sp>
      <p:sp>
        <p:nvSpPr>
          <p:cNvPr id="48" name="Google Shape;48;p18"/>
          <p:cNvSpPr txBox="1"/>
          <p:nvPr>
            <p:ph idx="2" type="body"/>
          </p:nvPr>
        </p:nvSpPr>
        <p:spPr>
          <a:xfrm>
            <a:off x="595178" y="3944914"/>
            <a:ext cx="3655447" cy="58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3" type="body"/>
          </p:nvPr>
        </p:nvSpPr>
        <p:spPr>
          <a:xfrm>
            <a:off x="4374386" y="2647443"/>
            <a:ext cx="3673450" cy="12974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1pPr>
            <a:lvl2pPr indent="-2286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None/>
              <a:defRPr b="1" sz="1417"/>
            </a:lvl2pPr>
            <a:lvl3pPr indent="-2286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b="1" sz="1276"/>
            </a:lvl3pPr>
            <a:lvl4pPr indent="-2286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4pPr>
            <a:lvl5pPr indent="-2286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5pPr>
            <a:lvl6pPr indent="-2286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6pPr>
            <a:lvl7pPr indent="-2286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7pPr>
            <a:lvl8pPr indent="-2286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8pPr>
            <a:lvl9pPr indent="-2286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9pPr>
          </a:lstStyle>
          <a:p/>
        </p:txBody>
      </p:sp>
      <p:sp>
        <p:nvSpPr>
          <p:cNvPr id="50" name="Google Shape;50;p18"/>
          <p:cNvSpPr txBox="1"/>
          <p:nvPr>
            <p:ph idx="4" type="body"/>
          </p:nvPr>
        </p:nvSpPr>
        <p:spPr>
          <a:xfrm>
            <a:off x="4374386" y="3944914"/>
            <a:ext cx="3673450" cy="58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594053" y="574988"/>
            <a:ext cx="7452658" cy="208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0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/>
          <p:nvPr>
            <p:ph type="title"/>
          </p:nvPr>
        </p:nvSpPr>
        <p:spPr>
          <a:xfrm>
            <a:off x="595178" y="719984"/>
            <a:ext cx="2786871" cy="25199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68"/>
              <a:buFont typeface="Calibri"/>
              <a:buNone/>
              <a:defRPr sz="226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" type="body"/>
          </p:nvPr>
        </p:nvSpPr>
        <p:spPr>
          <a:xfrm>
            <a:off x="3673450" y="1554966"/>
            <a:ext cx="4374386" cy="7674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2618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2268"/>
              <a:buChar char="•"/>
              <a:defRPr sz="2268"/>
            </a:lvl1pPr>
            <a:lvl2pPr indent="-354583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2pPr>
            <a:lvl3pPr indent="-336613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701"/>
              <a:buChar char="•"/>
              <a:defRPr sz="1701"/>
            </a:lvl3pPr>
            <a:lvl4pPr indent="-318579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Char char="•"/>
              <a:defRPr sz="1417"/>
            </a:lvl4pPr>
            <a:lvl5pPr indent="-318579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Char char="•"/>
              <a:defRPr sz="1417"/>
            </a:lvl5pPr>
            <a:lvl6pPr indent="-318579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Char char="•"/>
              <a:defRPr sz="1417"/>
            </a:lvl6pPr>
            <a:lvl7pPr indent="-318579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Char char="•"/>
              <a:defRPr sz="1417"/>
            </a:lvl7pPr>
            <a:lvl8pPr indent="-318579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Char char="•"/>
              <a:defRPr sz="1417"/>
            </a:lvl8pPr>
            <a:lvl9pPr indent="-318579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Char char="•"/>
              <a:defRPr sz="1417"/>
            </a:lvl9pPr>
          </a:lstStyle>
          <a:p/>
        </p:txBody>
      </p:sp>
      <p:sp>
        <p:nvSpPr>
          <p:cNvPr id="66" name="Google Shape;66;p21"/>
          <p:cNvSpPr txBox="1"/>
          <p:nvPr>
            <p:ph idx="2" type="body"/>
          </p:nvPr>
        </p:nvSpPr>
        <p:spPr>
          <a:xfrm>
            <a:off x="595178" y="3239929"/>
            <a:ext cx="2786871" cy="6002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1pPr>
            <a:lvl2pPr indent="-2286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2pPr>
            <a:lvl3pPr indent="-2286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3pPr>
            <a:lvl4pPr indent="-2286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4pPr>
            <a:lvl5pPr indent="-2286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5pPr>
            <a:lvl6pPr indent="-2286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6pPr>
            <a:lvl7pPr indent="-2286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7pPr>
            <a:lvl8pPr indent="-2286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8pPr>
            <a:lvl9pPr indent="-2286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9pPr>
          </a:lstStyle>
          <a:p/>
        </p:txBody>
      </p:sp>
      <p:sp>
        <p:nvSpPr>
          <p:cNvPr id="67" name="Google Shape;67;p21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595178" y="719984"/>
            <a:ext cx="2786871" cy="25199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68"/>
              <a:buFont typeface="Calibri"/>
              <a:buNone/>
              <a:defRPr sz="226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/>
          <p:nvPr>
            <p:ph idx="2" type="pic"/>
          </p:nvPr>
        </p:nvSpPr>
        <p:spPr>
          <a:xfrm>
            <a:off x="3673450" y="1554966"/>
            <a:ext cx="4374386" cy="7674832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2"/>
          <p:cNvSpPr txBox="1"/>
          <p:nvPr>
            <p:ph idx="1" type="body"/>
          </p:nvPr>
        </p:nvSpPr>
        <p:spPr>
          <a:xfrm>
            <a:off x="595178" y="3239929"/>
            <a:ext cx="2786871" cy="6002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1pPr>
            <a:lvl2pPr indent="-2286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2pPr>
            <a:lvl3pPr indent="-2286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3pPr>
            <a:lvl4pPr indent="-2286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4pPr>
            <a:lvl5pPr indent="-2286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5pPr>
            <a:lvl6pPr indent="-2286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6pPr>
            <a:lvl7pPr indent="-2286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7pPr>
            <a:lvl8pPr indent="-2286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8pPr>
            <a:lvl9pPr indent="-2286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709"/>
              <a:buNone/>
              <a:defRPr sz="709"/>
            </a:lvl9pPr>
          </a:lstStyle>
          <a:p/>
        </p:txBody>
      </p:sp>
      <p:sp>
        <p:nvSpPr>
          <p:cNvPr id="74" name="Google Shape;74;p22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 txBox="1"/>
          <p:nvPr>
            <p:ph type="title"/>
          </p:nvPr>
        </p:nvSpPr>
        <p:spPr>
          <a:xfrm>
            <a:off x="594053" y="574988"/>
            <a:ext cx="7452658" cy="208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" type="body"/>
          </p:nvPr>
        </p:nvSpPr>
        <p:spPr>
          <a:xfrm rot="5400000">
            <a:off x="894207" y="2574783"/>
            <a:ext cx="6852350" cy="7452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4"/>
          <p:cNvSpPr txBox="1"/>
          <p:nvPr>
            <p:ph type="title"/>
          </p:nvPr>
        </p:nvSpPr>
        <p:spPr>
          <a:xfrm rot="5400000">
            <a:off x="2538979" y="4219555"/>
            <a:ext cx="9152300" cy="1863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" type="body"/>
          </p:nvPr>
        </p:nvSpPr>
        <p:spPr>
          <a:xfrm rot="5400000">
            <a:off x="-1241356" y="2410395"/>
            <a:ext cx="9152300" cy="54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4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594053" y="574988"/>
            <a:ext cx="7452658" cy="208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Calibri"/>
              <a:buNone/>
              <a:defRPr b="0" i="0" sz="3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594053" y="2874937"/>
            <a:ext cx="7452658" cy="685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584" lvl="0" marL="457200" marR="0" rtl="0" algn="l">
              <a:lnSpc>
                <a:spcPct val="9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6613" lvl="1" marL="9144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701"/>
              <a:buFont typeface="Arial"/>
              <a:buChar char="•"/>
              <a:defRPr b="0" i="0" sz="17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8579" lvl="2" marL="13716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417"/>
              <a:buFont typeface="Arial"/>
              <a:buChar char="•"/>
              <a:defRPr b="0" i="0" sz="141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9625" lvl="3" marL="18288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Font typeface="Arial"/>
              <a:buChar char="•"/>
              <a:defRPr b="0" i="0" sz="12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9626" lvl="4" marL="22860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Font typeface="Arial"/>
              <a:buChar char="•"/>
              <a:defRPr b="0" i="0" sz="12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9626" lvl="5" marL="27432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Font typeface="Arial"/>
              <a:buChar char="•"/>
              <a:defRPr b="0" i="0" sz="12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9626" lvl="6" marL="32004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Font typeface="Arial"/>
              <a:buChar char="•"/>
              <a:defRPr b="0" i="0" sz="12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9626" lvl="7" marL="36576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Font typeface="Arial"/>
              <a:buChar char="•"/>
              <a:defRPr b="0" i="0" sz="12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9626" lvl="8" marL="4114800" marR="0" rtl="0" algn="l">
              <a:lnSpc>
                <a:spcPct val="90000"/>
              </a:lnSpc>
              <a:spcBef>
                <a:spcPts val="354"/>
              </a:spcBef>
              <a:spcAft>
                <a:spcPts val="0"/>
              </a:spcAft>
              <a:buClr>
                <a:schemeClr val="dk1"/>
              </a:buClr>
              <a:buSzPts val="1276"/>
              <a:buFont typeface="Arial"/>
              <a:buChar char="•"/>
              <a:defRPr b="0" i="0" sz="12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594052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2862253" y="10009781"/>
            <a:ext cx="2916258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102539" y="10009781"/>
            <a:ext cx="1944172" cy="574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20.jpg"/><Relationship Id="rId5" Type="http://schemas.openxmlformats.org/officeDocument/2006/relationships/image" Target="../media/image14.jpg"/><Relationship Id="rId6" Type="http://schemas.openxmlformats.org/officeDocument/2006/relationships/image" Target="../media/image13.jpg"/><Relationship Id="rId7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5F7FC"/>
            </a:gs>
            <a:gs pos="5200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interior, perro, pequeño, parado&#10;&#10;Descripción generada automáticamente" id="93" name="Google Shape;9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960" y="5586093"/>
            <a:ext cx="8640763" cy="5755908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erro jugando con un frisbee en la mano&#10;&#10;Descripción generada automáticamente" id="94" name="Google Shape;94;p1"/>
          <p:cNvPicPr preferRelativeResize="0"/>
          <p:nvPr/>
        </p:nvPicPr>
        <p:blipFill rotWithShape="1">
          <a:blip r:embed="rId4">
            <a:alphaModFix/>
          </a:blip>
          <a:srcRect b="0" l="7199" r="7199" t="0"/>
          <a:stretch/>
        </p:blipFill>
        <p:spPr>
          <a:xfrm>
            <a:off x="0" y="-1021225"/>
            <a:ext cx="8640750" cy="67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586581" y="8409267"/>
            <a:ext cx="1917701" cy="439169"/>
          </a:xfrm>
          <a:prstGeom prst="rect">
            <a:avLst/>
          </a:prstGeom>
          <a:noFill/>
          <a:ln cap="flat" cmpd="sng" w="9525">
            <a:solidFill>
              <a:srgbClr val="001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200">
            <a:spAutoFit/>
          </a:bodyPr>
          <a:lstStyle/>
          <a:p>
            <a:pPr indent="0" lvl="0" marL="94777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2800" u="none" cap="none" strike="noStrike">
                <a:solidFill>
                  <a:srgbClr val="1F386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CLICK TO START</a:t>
            </a:r>
            <a:endParaRPr b="0" i="0" sz="28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404038" y="5052836"/>
            <a:ext cx="1367947" cy="0"/>
          </a:xfrm>
          <a:custGeom>
            <a:rect b="b" l="l" r="r" t="t"/>
            <a:pathLst>
              <a:path extrusionOk="0" h="120000" w="2859405">
                <a:moveTo>
                  <a:pt x="0" y="0"/>
                </a:moveTo>
                <a:lnTo>
                  <a:pt x="2859278" y="0"/>
                </a:lnTo>
              </a:path>
            </a:pathLst>
          </a:custGeom>
          <a:noFill/>
          <a:ln cap="flat" cmpd="sng" w="42650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868959" y="5070333"/>
            <a:ext cx="1367947" cy="0"/>
          </a:xfrm>
          <a:custGeom>
            <a:rect b="b" l="l" r="r" t="t"/>
            <a:pathLst>
              <a:path extrusionOk="0" h="120000" w="2859404">
                <a:moveTo>
                  <a:pt x="0" y="0"/>
                </a:moveTo>
                <a:lnTo>
                  <a:pt x="2859278" y="0"/>
                </a:lnTo>
              </a:path>
            </a:pathLst>
          </a:custGeom>
          <a:noFill/>
          <a:ln cap="flat" cmpd="sng" w="42650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 rot="-936955">
            <a:off x="-1119025" y="3975934"/>
            <a:ext cx="10401855" cy="2818702"/>
          </a:xfrm>
          <a:prstGeom prst="rect">
            <a:avLst/>
          </a:prstGeom>
          <a:solidFill>
            <a:srgbClr val="E64E3E">
              <a:alpha val="64709"/>
            </a:srgbClr>
          </a:solidFill>
          <a:ln>
            <a:noFill/>
          </a:ln>
          <a:effectLst>
            <a:outerShdw blurRad="44450" algn="ctr" dir="5400000" dist="27940">
              <a:srgbClr val="232F3D">
                <a:alpha val="45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>
            <p:ph type="title"/>
          </p:nvPr>
        </p:nvSpPr>
        <p:spPr>
          <a:xfrm>
            <a:off x="-451000" y="4862272"/>
            <a:ext cx="9065804" cy="1900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Twentieth Century"/>
              <a:buNone/>
            </a:pPr>
            <a:r>
              <a:rPr b="1" lang="es-MX" sz="4900" u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Curso </a:t>
            </a:r>
            <a:br>
              <a:rPr b="1" lang="es-MX" sz="4800" u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b="1" lang="es-MX" sz="4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Premium de Adiestramiento</a:t>
            </a:r>
            <a:br>
              <a:rPr b="1" lang="es-MX" sz="4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b="1" lang="es-MX" sz="4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Canino</a:t>
            </a:r>
            <a:br>
              <a:rPr lang="es-MX"/>
            </a:br>
            <a:br>
              <a:rPr b="1" lang="es-MX" sz="4000"/>
            </a:br>
            <a:endParaRPr b="1" sz="4000" u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Logotipo&#10;&#10;Descripción generada automáticamente"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96781" y="406611"/>
            <a:ext cx="2862151" cy="2758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jer con perro en sus brazos&#10;&#10;Descripción generada automáticamente"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50493" y="-545072"/>
            <a:ext cx="11343481" cy="11343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-479669" y="7762077"/>
            <a:ext cx="10401900" cy="3037800"/>
          </a:xfrm>
          <a:prstGeom prst="rect">
            <a:avLst/>
          </a:prstGeom>
          <a:solidFill>
            <a:srgbClr val="D93705">
              <a:alpha val="38823"/>
            </a:srgbClr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778156" y="8433831"/>
            <a:ext cx="8077200" cy="2009700"/>
          </a:xfrm>
          <a:prstGeom prst="rect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7275">
            <a:spAutoFit/>
          </a:bodyPr>
          <a:lstStyle/>
          <a:p>
            <a:pPr indent="1518" lvl="0" marL="84448" marR="82626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b="0" i="0" lang="es-MX" sz="4800" u="non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 LAS BASES </a:t>
            </a:r>
            <a:endParaRPr/>
          </a:p>
          <a:p>
            <a:pPr indent="1518" lvl="0" marL="84448" marR="82626" rtl="0" algn="ctr">
              <a:lnSpc>
                <a:spcPct val="90000"/>
              </a:lnSpc>
              <a:spcBef>
                <a:spcPts val="58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b="0" i="0" lang="es-MX" sz="4800" u="non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 ADIESTRAMIENTO  CANINO CON REFUERZO  POSITIVO</a:t>
            </a:r>
            <a:endParaRPr b="0" i="0" sz="4800" u="sng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Logotipo&#10;&#10;Descripción generada automáticamente"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4381" y="-325438"/>
            <a:ext cx="3480152" cy="3354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pasto, perro, campo, blanco&#10;&#10;Descripción generada automáticamente" id="113" name="Google Shape;113;p3"/>
          <p:cNvPicPr preferRelativeResize="0"/>
          <p:nvPr/>
        </p:nvPicPr>
        <p:blipFill rotWithShape="1">
          <a:blip r:embed="rId3">
            <a:alphaModFix/>
          </a:blip>
          <a:srcRect b="0" l="13542" r="13213" t="0"/>
          <a:stretch/>
        </p:blipFill>
        <p:spPr>
          <a:xfrm>
            <a:off x="-1375" y="1837825"/>
            <a:ext cx="8606448" cy="660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1519233" y="6402374"/>
            <a:ext cx="0" cy="369707"/>
          </a:xfrm>
          <a:custGeom>
            <a:rect b="b" l="l" r="r" t="t"/>
            <a:pathLst>
              <a:path extrusionOk="0" h="772795" w="120000">
                <a:moveTo>
                  <a:pt x="0" y="0"/>
                </a:moveTo>
                <a:lnTo>
                  <a:pt x="0" y="77268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1385501" y="10215572"/>
            <a:ext cx="5832686" cy="160399"/>
          </a:xfrm>
          <a:custGeom>
            <a:rect b="b" l="l" r="r" t="t"/>
            <a:pathLst>
              <a:path extrusionOk="0" h="335280" w="12192000">
                <a:moveTo>
                  <a:pt x="0" y="335279"/>
                </a:moveTo>
                <a:lnTo>
                  <a:pt x="12192000" y="335279"/>
                </a:lnTo>
                <a:lnTo>
                  <a:pt x="12192000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solidFill>
            <a:srgbClr val="FF99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>
            <p:ph type="title"/>
          </p:nvPr>
        </p:nvSpPr>
        <p:spPr>
          <a:xfrm>
            <a:off x="2668568" y="480793"/>
            <a:ext cx="3657600" cy="1002300"/>
          </a:xfrm>
          <a:prstGeom prst="rect">
            <a:avLst/>
          </a:prstGeom>
          <a:noFill/>
          <a:ln cap="flat" cmpd="sng" w="952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4850">
            <a:spAutoFit/>
          </a:bodyPr>
          <a:lstStyle/>
          <a:p>
            <a:pPr indent="-476922" lvl="0" marL="655541" marR="1758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5496"/>
              </a:buClr>
              <a:buSzPts val="3600"/>
              <a:buFont typeface="Twentieth Century"/>
              <a:buNone/>
            </a:pPr>
            <a:r>
              <a:rPr lang="es-MX" sz="3600" u="none">
                <a:solidFill>
                  <a:srgbClr val="2E5496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Objetivo General  del Curso</a:t>
            </a:r>
            <a:endParaRPr sz="36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0" y="8447775"/>
            <a:ext cx="8640600" cy="2356800"/>
          </a:xfrm>
          <a:prstGeom prst="rect">
            <a:avLst/>
          </a:prstGeom>
          <a:solidFill>
            <a:srgbClr val="D93705">
              <a:alpha val="38823"/>
            </a:srgbClr>
          </a:solidFill>
          <a:ln>
            <a:noFill/>
          </a:ln>
          <a:effectLst>
            <a:outerShdw blurRad="44450" algn="ctr" dir="5400000" dist="27940">
              <a:srgbClr val="232F3D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967581" y="8713207"/>
            <a:ext cx="7473000" cy="1114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232F3D">
                <a:alpha val="50000"/>
              </a:srgbClr>
            </a:outerShdw>
          </a:effectLst>
        </p:spPr>
        <p:txBody>
          <a:bodyPr anchorCtr="0" anchor="t" bIns="0" lIns="0" spcFirstLastPara="1" rIns="0" wrap="square" tIns="5750">
            <a:spAutoFit/>
          </a:bodyPr>
          <a:lstStyle/>
          <a:p>
            <a:pPr indent="-1347838" lvl="0" marL="1353610" marR="2431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6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Conocer las técnicas básicas de adestramiento canino.</a:t>
            </a:r>
            <a:endParaRPr b="1" sz="3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Logotipo&#10;&#10;Descripción generada automáticamente" id="119" name="Google Shape;11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36861" y="2199481"/>
            <a:ext cx="3162652" cy="304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to de estudio de lindo perro border collie Foto gratis"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9996" r="9995" t="0"/>
          <a:stretch/>
        </p:blipFill>
        <p:spPr>
          <a:xfrm>
            <a:off x="0" y="0"/>
            <a:ext cx="8640763" cy="1079976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/>
          <p:nvPr/>
        </p:nvSpPr>
        <p:spPr>
          <a:xfrm>
            <a:off x="-34170" y="-34480"/>
            <a:ext cx="8640900" cy="10799700"/>
          </a:xfrm>
          <a:prstGeom prst="rect">
            <a:avLst/>
          </a:prstGeom>
          <a:solidFill>
            <a:srgbClr val="0066FF">
              <a:alpha val="29803"/>
            </a:srgbClr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628611" y="1742281"/>
            <a:ext cx="7315200" cy="7927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71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6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🐾</a:t>
            </a:r>
            <a:r>
              <a:rPr b="1" lang="es-MX" sz="36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Dueños de mascotas que desean aprender técnicas básicas de adiestramiento.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715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es-MX" sz="40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🐾</a:t>
            </a:r>
            <a:r>
              <a:rPr b="1" lang="es-MX" sz="4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Personas que desean conocer más acerca de educación canina</a:t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715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715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es-MX" sz="4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🐾</a:t>
            </a:r>
            <a:r>
              <a:rPr b="1" lang="es-MX" sz="4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Personas que desean brindar el servicio de paseos a mascotas, complementando con el Curso Paseador Certificado.</a:t>
            </a:r>
            <a:endParaRPr/>
          </a:p>
          <a:p>
            <a:pPr indent="0" lvl="0" marL="5715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1253506" y="291086"/>
            <a:ext cx="7315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¿A quién va dirigido?  </a:t>
            </a:r>
            <a:endParaRPr sz="5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descr="Logotipo&#10;&#10;Descripción generada automáticamente" id="128" name="Google Shape;12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2981" y="8205286"/>
            <a:ext cx="2757813" cy="2657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>
          <a:xfrm>
            <a:off x="5578783" y="2504281"/>
            <a:ext cx="3061980" cy="517828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-53609" y="2504280"/>
            <a:ext cx="2816195" cy="517828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2762588" y="2504281"/>
            <a:ext cx="2816194" cy="513763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>
            <p:ph type="title"/>
          </p:nvPr>
        </p:nvSpPr>
        <p:spPr>
          <a:xfrm>
            <a:off x="2762586" y="2820768"/>
            <a:ext cx="3615195" cy="837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6375">
            <a:spAutoFit/>
          </a:bodyPr>
          <a:lstStyle/>
          <a:p>
            <a:pPr indent="0" lvl="0" marL="607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6000"/>
              <a:buFont typeface="Twentieth Century"/>
              <a:buNone/>
            </a:pPr>
            <a:r>
              <a:rPr lang="es-MX" sz="6000" u="none">
                <a:solidFill>
                  <a:srgbClr val="C8C8C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Programa</a:t>
            </a:r>
            <a:endParaRPr sz="60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1404038" y="3821654"/>
            <a:ext cx="5832686" cy="20050"/>
          </a:xfrm>
          <a:custGeom>
            <a:rect b="b" l="l" r="r" t="t"/>
            <a:pathLst>
              <a:path extrusionOk="0" h="41910" w="12192000">
                <a:moveTo>
                  <a:pt x="0" y="0"/>
                </a:moveTo>
                <a:lnTo>
                  <a:pt x="12192000" y="41910"/>
                </a:lnTo>
              </a:path>
            </a:pathLst>
          </a:custGeom>
          <a:noFill/>
          <a:ln cap="flat" cmpd="sng" w="15225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3765547" y="4635069"/>
            <a:ext cx="1206029" cy="0"/>
          </a:xfrm>
          <a:custGeom>
            <a:rect b="b" l="l" r="r" t="t"/>
            <a:pathLst>
              <a:path extrusionOk="0" h="120000" w="2520950">
                <a:moveTo>
                  <a:pt x="0" y="0"/>
                </a:moveTo>
                <a:lnTo>
                  <a:pt x="2520441" y="0"/>
                </a:lnTo>
              </a:path>
            </a:pathLst>
          </a:custGeom>
          <a:noFill/>
          <a:ln cap="flat" cmpd="sng" w="64000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1391655" y="904081"/>
            <a:ext cx="5832686" cy="0"/>
          </a:xfrm>
          <a:custGeom>
            <a:rect b="b" l="l" r="r" t="t"/>
            <a:pathLst>
              <a:path extrusionOk="0" h="12000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1393641" y="165635"/>
            <a:ext cx="5832686" cy="135793"/>
          </a:xfrm>
          <a:custGeom>
            <a:rect b="b" l="l" r="r" t="t"/>
            <a:pathLst>
              <a:path extrusionOk="0" h="283845" w="12192000">
                <a:moveTo>
                  <a:pt x="12192000" y="283462"/>
                </a:moveTo>
                <a:lnTo>
                  <a:pt x="12192000" y="0"/>
                </a:lnTo>
                <a:lnTo>
                  <a:pt x="0" y="0"/>
                </a:lnTo>
                <a:lnTo>
                  <a:pt x="0" y="283462"/>
                </a:lnTo>
                <a:lnTo>
                  <a:pt x="12192000" y="283462"/>
                </a:lnTo>
                <a:close/>
              </a:path>
            </a:pathLst>
          </a:custGeom>
          <a:solidFill>
            <a:srgbClr val="FF99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391655" y="10473729"/>
            <a:ext cx="5832686" cy="160399"/>
          </a:xfrm>
          <a:custGeom>
            <a:rect b="b" l="l" r="r" t="t"/>
            <a:pathLst>
              <a:path extrusionOk="0" h="335280" w="12192000">
                <a:moveTo>
                  <a:pt x="0" y="335279"/>
                </a:moveTo>
                <a:lnTo>
                  <a:pt x="12192000" y="335279"/>
                </a:lnTo>
                <a:lnTo>
                  <a:pt x="12192000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solidFill>
            <a:srgbClr val="FF99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 b="16342" l="2012" r="1068" t="3172"/>
          <a:stretch/>
        </p:blipFill>
        <p:spPr>
          <a:xfrm>
            <a:off x="-46037" y="-59893"/>
            <a:ext cx="8686798" cy="1082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2762586" y="1554528"/>
            <a:ext cx="542865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6600">
                <a:solidFill>
                  <a:srgbClr val="2F5496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Programa</a:t>
            </a:r>
            <a:endParaRPr b="1" sz="6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1452218" y="1554528"/>
            <a:ext cx="5832686" cy="0"/>
          </a:xfrm>
          <a:custGeom>
            <a:rect b="b" l="l" r="r" t="t"/>
            <a:pathLst>
              <a:path extrusionOk="0" h="12000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1653840" y="2630015"/>
            <a:ext cx="5832686" cy="0"/>
          </a:xfrm>
          <a:custGeom>
            <a:rect b="b" l="l" r="r" t="t"/>
            <a:pathLst>
              <a:path extrusionOk="0" h="120000"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cap="flat" cmpd="sng" w="9525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 flipH="1" rot="10800000">
            <a:off x="3717366" y="316290"/>
            <a:ext cx="1206029" cy="2281217"/>
          </a:xfrm>
          <a:custGeom>
            <a:rect b="b" l="l" r="r" t="t"/>
            <a:pathLst>
              <a:path extrusionOk="0" h="120000" w="2520950">
                <a:moveTo>
                  <a:pt x="0" y="0"/>
                </a:moveTo>
                <a:lnTo>
                  <a:pt x="2520441" y="0"/>
                </a:lnTo>
              </a:path>
            </a:pathLst>
          </a:custGeom>
          <a:noFill/>
          <a:ln cap="flat" cmpd="sng" w="64000">
            <a:solidFill>
              <a:srgbClr val="6B12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&#10;&#10;Descripción generada automáticamente" id="147" name="Google Shape;14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69697" y="7641919"/>
            <a:ext cx="3480152" cy="3354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/>
          <p:nvPr/>
        </p:nvSpPr>
        <p:spPr>
          <a:xfrm>
            <a:off x="-13596" y="50846"/>
            <a:ext cx="8678865" cy="10781344"/>
          </a:xfrm>
          <a:custGeom>
            <a:rect b="b" l="l" r="r" t="t"/>
            <a:pathLst>
              <a:path extrusionOk="0" h="6413500" w="12192000">
                <a:moveTo>
                  <a:pt x="0" y="6412992"/>
                </a:moveTo>
                <a:lnTo>
                  <a:pt x="12192000" y="6412992"/>
                </a:lnTo>
                <a:lnTo>
                  <a:pt x="12192000" y="0"/>
                </a:lnTo>
                <a:lnTo>
                  <a:pt x="0" y="0"/>
                </a:lnTo>
                <a:lnTo>
                  <a:pt x="0" y="6412992"/>
                </a:lnTo>
                <a:close/>
              </a:path>
            </a:pathLst>
          </a:custGeom>
          <a:solidFill>
            <a:srgbClr val="232F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4052949" y="1242999"/>
            <a:ext cx="5589747" cy="71383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49987" algn="ctr" dir="8460000" dist="250190">
              <a:srgbClr val="000000">
                <a:alpha val="27843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-11600" y="10291350"/>
            <a:ext cx="8686800" cy="540838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1263675" y="744700"/>
            <a:ext cx="46014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50">
            <a:spAutoFit/>
          </a:bodyPr>
          <a:lstStyle/>
          <a:p>
            <a:pPr indent="24604" lvl="0" marL="6075" marR="243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FF850D"/>
                </a:solidFill>
                <a:latin typeface="Arial"/>
                <a:ea typeface="Arial"/>
                <a:cs typeface="Arial"/>
                <a:sym typeface="Arial"/>
              </a:rPr>
              <a:t>Temas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320625" y="1898961"/>
            <a:ext cx="7239000" cy="84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75">
            <a:spAutoFit/>
          </a:bodyPr>
          <a:lstStyle/>
          <a:p>
            <a:pPr indent="-180745" lvl="1" marL="18651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97C00"/>
              </a:buClr>
              <a:buSzPts val="2800"/>
              <a:buFont typeface="Arial"/>
              <a:buAutoNum type="arabicPeriod"/>
            </a:pPr>
            <a:r>
              <a:rPr b="1" i="0" lang="es-MX" sz="2800" u="none" cap="none" strike="noStrike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¿Cómo aprenden las mascotas?</a:t>
            </a:r>
            <a:endParaRPr/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i="0" lang="es-MX" sz="2800" u="none" cap="none" strike="noStrike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2. ¿Cómo enseñarle a las mascotas?</a:t>
            </a:r>
            <a:endParaRPr/>
          </a:p>
          <a:p>
            <a:pPr indent="-2944" lvl="1" marL="18651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 i="0" sz="2800" u="none" cap="none" strike="noStrike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i="0" lang="es-MX" sz="2800" u="none" cap="none" strike="noStrike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3. Quiero o tengo un cachorro, ¿qué aspectos debo de considerar?</a:t>
            </a:r>
            <a:endParaRPr/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i="0" lang="es-MX" sz="2800" u="none" cap="none" strike="noStrike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4.Razas y sus comportamientos</a:t>
            </a:r>
            <a:endParaRPr/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5771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i="0" lang="es-MX" sz="2800" u="none" cap="none" strike="noStrike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5. Crear relación de confianza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con el perro.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-11600" y="0"/>
            <a:ext cx="8686800" cy="540838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&#10;&#10;Descripción generada automáticamente" id="158" name="Google Shape;158;p6"/>
          <p:cNvPicPr preferRelativeResize="0"/>
          <p:nvPr/>
        </p:nvPicPr>
        <p:blipFill rotWithShape="1">
          <a:blip r:embed="rId4">
            <a:alphaModFix amt="15000"/>
          </a:blip>
          <a:srcRect b="0" l="0" r="0" t="0"/>
          <a:stretch/>
        </p:blipFill>
        <p:spPr>
          <a:xfrm>
            <a:off x="1317373" y="4469685"/>
            <a:ext cx="6242249" cy="6016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/>
          <p:nvPr/>
        </p:nvSpPr>
        <p:spPr>
          <a:xfrm>
            <a:off x="-13596" y="50846"/>
            <a:ext cx="8678865" cy="10781344"/>
          </a:xfrm>
          <a:custGeom>
            <a:rect b="b" l="l" r="r" t="t"/>
            <a:pathLst>
              <a:path extrusionOk="0" h="6413500" w="12192000">
                <a:moveTo>
                  <a:pt x="0" y="6412992"/>
                </a:moveTo>
                <a:lnTo>
                  <a:pt x="12192000" y="6412992"/>
                </a:lnTo>
                <a:lnTo>
                  <a:pt x="12192000" y="0"/>
                </a:lnTo>
                <a:lnTo>
                  <a:pt x="0" y="0"/>
                </a:lnTo>
                <a:lnTo>
                  <a:pt x="0" y="6412992"/>
                </a:lnTo>
                <a:close/>
              </a:path>
            </a:pathLst>
          </a:custGeom>
          <a:solidFill>
            <a:srgbClr val="232F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052949" y="1242999"/>
            <a:ext cx="5589747" cy="71383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49987" algn="ctr" dir="8460000" dist="250190">
              <a:srgbClr val="000000">
                <a:alpha val="27843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-13600" y="10353675"/>
            <a:ext cx="8686800" cy="478519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1504150" y="744700"/>
            <a:ext cx="41214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50">
            <a:spAutoFit/>
          </a:bodyPr>
          <a:lstStyle/>
          <a:p>
            <a:pPr indent="24604" lvl="0" marL="6075" marR="243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FF850D"/>
                </a:solidFill>
                <a:latin typeface="Arial"/>
                <a:ea typeface="Arial"/>
                <a:cs typeface="Arial"/>
                <a:sym typeface="Arial"/>
              </a:rPr>
              <a:t>Temas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380247" y="1388956"/>
            <a:ext cx="7239000" cy="8528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75">
            <a:spAutoFit/>
          </a:bodyPr>
          <a:lstStyle/>
          <a:p>
            <a:pPr indent="0" lvl="0" marL="607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6. Tips básicos de adiestramiento canino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-Enseñarle trucos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7.Lenguaje corporal del perro.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8.Uso del clicker para adiestramiento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9.Tips de refuerzo positivo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10.Enseñarle a ir al baño si es cachorro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-11600" y="0"/>
            <a:ext cx="8686800" cy="478519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&#10;&#10;Descripción generada automáticamente" id="169" name="Google Shape;169;p7"/>
          <p:cNvPicPr preferRelativeResize="0"/>
          <p:nvPr/>
        </p:nvPicPr>
        <p:blipFill rotWithShape="1">
          <a:blip r:embed="rId4">
            <a:alphaModFix amt="14000"/>
          </a:blip>
          <a:srcRect b="0" l="0" r="0" t="0"/>
          <a:stretch/>
        </p:blipFill>
        <p:spPr>
          <a:xfrm>
            <a:off x="1284815" y="4436912"/>
            <a:ext cx="6308720" cy="60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/>
          <p:nvPr/>
        </p:nvSpPr>
        <p:spPr>
          <a:xfrm>
            <a:off x="-13596" y="50846"/>
            <a:ext cx="8678865" cy="10781344"/>
          </a:xfrm>
          <a:custGeom>
            <a:rect b="b" l="l" r="r" t="t"/>
            <a:pathLst>
              <a:path extrusionOk="0" h="6413500" w="12192000">
                <a:moveTo>
                  <a:pt x="0" y="6412992"/>
                </a:moveTo>
                <a:lnTo>
                  <a:pt x="12192000" y="6412992"/>
                </a:lnTo>
                <a:lnTo>
                  <a:pt x="12192000" y="0"/>
                </a:lnTo>
                <a:lnTo>
                  <a:pt x="0" y="0"/>
                </a:lnTo>
                <a:lnTo>
                  <a:pt x="0" y="6412992"/>
                </a:lnTo>
                <a:close/>
              </a:path>
            </a:pathLst>
          </a:custGeom>
          <a:solidFill>
            <a:srgbClr val="232F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3991509" y="1388961"/>
            <a:ext cx="5589600" cy="7138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49987" algn="ctr" dir="8460000" dist="250190">
              <a:srgbClr val="000000">
                <a:alpha val="27843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-23015" y="10471643"/>
            <a:ext cx="8686800" cy="360559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 txBox="1"/>
          <p:nvPr/>
        </p:nvSpPr>
        <p:spPr>
          <a:xfrm>
            <a:off x="475575" y="744325"/>
            <a:ext cx="62424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50">
            <a:spAutoFit/>
          </a:bodyPr>
          <a:lstStyle/>
          <a:p>
            <a:pPr indent="0" lvl="0" marL="0" marR="243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FF850D"/>
                </a:solidFill>
                <a:latin typeface="Arial"/>
                <a:ea typeface="Arial"/>
                <a:cs typeface="Arial"/>
                <a:sym typeface="Arial"/>
              </a:rPr>
              <a:t>Temas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380247" y="1388956"/>
            <a:ext cx="7597734" cy="7943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75">
            <a:spAutoFit/>
          </a:bodyPr>
          <a:lstStyle/>
          <a:p>
            <a:pPr indent="0" lvl="0" marL="607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11.Acciones de obediencia básica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12.Actividades para que se quede tranquilo en casa cuando queda solo.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-Actividades de estimulación mental.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13. Acciones para evitar o ir eliminando problemas de ansiedad, estrés, temores.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97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14. ¿Cómo brindar un paseo beneficioso</a:t>
            </a:r>
            <a:endParaRPr/>
          </a:p>
          <a:p>
            <a:pPr indent="0" lvl="0" marL="6076" marR="0" rtl="0" algn="l">
              <a:lnSpc>
                <a:spcPct val="150000"/>
              </a:lnSpc>
              <a:spcBef>
                <a:spcPts val="574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F97C00"/>
                </a:solidFill>
                <a:latin typeface="Arial"/>
                <a:ea typeface="Arial"/>
                <a:cs typeface="Arial"/>
                <a:sym typeface="Arial"/>
              </a:rPr>
              <a:t>Para la mascota?</a:t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-17563" y="0"/>
            <a:ext cx="8686800" cy="478519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&#10;&#10;Descripción generada automáticamente" id="180" name="Google Shape;180;p8"/>
          <p:cNvPicPr preferRelativeResize="0"/>
          <p:nvPr/>
        </p:nvPicPr>
        <p:blipFill rotWithShape="1">
          <a:blip r:embed="rId4">
            <a:alphaModFix amt="15000"/>
          </a:blip>
          <a:srcRect b="0" l="0" r="0" t="0"/>
          <a:stretch/>
        </p:blipFill>
        <p:spPr>
          <a:xfrm>
            <a:off x="1870450" y="5001350"/>
            <a:ext cx="5137450" cy="49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>
            <a:off x="-1" y="-31123"/>
            <a:ext cx="8640763" cy="10830886"/>
          </a:xfrm>
          <a:custGeom>
            <a:rect b="b" l="l" r="r" t="t"/>
            <a:pathLst>
              <a:path extrusionOk="0" h="6413500" w="12192000">
                <a:moveTo>
                  <a:pt x="0" y="6412992"/>
                </a:moveTo>
                <a:lnTo>
                  <a:pt x="12192000" y="6412992"/>
                </a:lnTo>
                <a:lnTo>
                  <a:pt x="12192000" y="0"/>
                </a:lnTo>
                <a:lnTo>
                  <a:pt x="0" y="0"/>
                </a:lnTo>
                <a:lnTo>
                  <a:pt x="0" y="6412992"/>
                </a:lnTo>
                <a:close/>
              </a:path>
            </a:pathLst>
          </a:custGeom>
          <a:solidFill>
            <a:srgbClr val="232F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699317" y="1164635"/>
            <a:ext cx="5941445" cy="9642015"/>
          </a:xfrm>
          <a:prstGeom prst="rect">
            <a:avLst/>
          </a:prstGeom>
          <a:blipFill rotWithShape="1">
            <a:blip r:embed="rId3">
              <a:alphaModFix amt="29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-1" y="-31123"/>
            <a:ext cx="8640764" cy="478004"/>
          </a:xfrm>
          <a:custGeom>
            <a:rect b="b" l="l" r="r" t="t"/>
            <a:pathLst>
              <a:path extrusionOk="0" h="445134" w="12192000">
                <a:moveTo>
                  <a:pt x="0" y="445008"/>
                </a:moveTo>
                <a:lnTo>
                  <a:pt x="12192000" y="445008"/>
                </a:lnTo>
                <a:lnTo>
                  <a:pt x="121920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FF850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3215361" y="3266281"/>
            <a:ext cx="2210041" cy="0"/>
          </a:xfrm>
          <a:custGeom>
            <a:rect b="b" l="l" r="r" t="t"/>
            <a:pathLst>
              <a:path extrusionOk="0" h="120000" w="4619625">
                <a:moveTo>
                  <a:pt x="0" y="0"/>
                </a:moveTo>
                <a:lnTo>
                  <a:pt x="4619625" y="0"/>
                </a:lnTo>
              </a:path>
            </a:pathLst>
          </a:custGeom>
          <a:noFill/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 txBox="1"/>
          <p:nvPr>
            <p:ph type="title"/>
          </p:nvPr>
        </p:nvSpPr>
        <p:spPr>
          <a:xfrm>
            <a:off x="2076267" y="887637"/>
            <a:ext cx="4488228" cy="2473672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91675">
            <a:spAutoFit/>
          </a:bodyPr>
          <a:lstStyle/>
          <a:p>
            <a:pPr indent="0" lvl="0" marL="6076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5496"/>
              </a:buClr>
              <a:buSzPts val="3158"/>
              <a:buFont typeface="Twentieth Century"/>
              <a:buNone/>
            </a:pPr>
            <a:r>
              <a:rPr lang="es-MX" sz="3158">
                <a:solidFill>
                  <a:srgbClr val="2E5496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es-MX" sz="8000">
                <a:solidFill>
                  <a:srgbClr val="2E5496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	</a:t>
            </a:r>
            <a:r>
              <a:rPr lang="es-MX" sz="8000">
                <a:solidFill>
                  <a:srgbClr val="C55A1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Online</a:t>
            </a:r>
            <a:r>
              <a:rPr lang="es-MX" sz="3158">
                <a:solidFill>
                  <a:srgbClr val="C55A1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	</a:t>
            </a:r>
            <a:endParaRPr sz="3158">
              <a:solidFill>
                <a:srgbClr val="C55A1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259422" rtl="0" algn="ctr">
              <a:lnSpc>
                <a:spcPct val="90000"/>
              </a:lnSpc>
              <a:spcBef>
                <a:spcPts val="531"/>
              </a:spcBef>
              <a:spcAft>
                <a:spcPts val="0"/>
              </a:spcAft>
              <a:buClr>
                <a:srgbClr val="D9D9D9"/>
              </a:buClr>
              <a:buSzPts val="4000"/>
              <a:buFont typeface="Twentieth Century"/>
              <a:buNone/>
            </a:pPr>
            <a:r>
              <a:rPr b="1" lang="es-MX" sz="4000" u="none">
                <a:solidFill>
                  <a:srgbClr val="D9D9D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El módulo-curso incluye:</a:t>
            </a:r>
            <a:endParaRPr sz="40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553328" y="3543280"/>
            <a:ext cx="7353302" cy="6660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-Acceso a nuestra plataforma académica disponible 24/7.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-Acceso desde cualquier dispositivo: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Computadora, Tablet, móvil.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-Se le asigna un usuario y una contraseña.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-3 Sesiones virtuales personalizadas con nuestra</a:t>
            </a:r>
            <a:r>
              <a:rPr lang="es-MX"/>
              <a:t> </a:t>
            </a: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Adiestradora.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200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-Certificado digital.</a:t>
            </a:r>
            <a:endParaRPr/>
          </a:p>
        </p:txBody>
      </p:sp>
      <p:pic>
        <p:nvPicPr>
          <p:cNvPr descr="Logotipo&#10;&#10;Descripción generada automáticamente" id="191" name="Google Shape;191;p9"/>
          <p:cNvPicPr preferRelativeResize="0"/>
          <p:nvPr/>
        </p:nvPicPr>
        <p:blipFill rotWithShape="1">
          <a:blip r:embed="rId4">
            <a:alphaModFix/>
          </a:blip>
          <a:srcRect b="9123" l="0" r="0" t="0"/>
          <a:stretch/>
        </p:blipFill>
        <p:spPr>
          <a:xfrm>
            <a:off x="6074150" y="8551700"/>
            <a:ext cx="2566600" cy="22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rgbClr val="232F3D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pción generada automáticamente" id="196" name="Google Shape;196;p10"/>
          <p:cNvPicPr preferRelativeResize="0"/>
          <p:nvPr/>
        </p:nvPicPr>
        <p:blipFill rotWithShape="1">
          <a:blip r:embed="rId3">
            <a:alphaModFix amt="15000"/>
          </a:blip>
          <a:srcRect b="0" l="0" r="0" t="0"/>
          <a:stretch/>
        </p:blipFill>
        <p:spPr>
          <a:xfrm>
            <a:off x="1936675" y="5065175"/>
            <a:ext cx="5005000" cy="48238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0"/>
          <p:cNvSpPr/>
          <p:nvPr/>
        </p:nvSpPr>
        <p:spPr>
          <a:xfrm>
            <a:off x="4043656" y="401849"/>
            <a:ext cx="5589600" cy="7138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49987" algn="ctr" dir="8460000" dist="250190">
              <a:srgbClr val="000000">
                <a:alpha val="27843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100251" y="1490300"/>
            <a:ext cx="6262200" cy="5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75">
            <a:spAutoFit/>
          </a:bodyPr>
          <a:lstStyle/>
          <a:p>
            <a:pPr indent="0" lvl="0" marL="6076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Inicio del curso:</a:t>
            </a:r>
            <a:endParaRPr/>
          </a:p>
          <a:p>
            <a:pPr indent="0" lvl="0" marL="6076" marR="0" rtl="0" algn="l">
              <a:spcBef>
                <a:spcPts val="53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6076" marR="0" rtl="0" algn="l">
              <a:spcBef>
                <a:spcPts val="53"/>
              </a:spcBef>
              <a:spcAft>
                <a:spcPts val="0"/>
              </a:spcAft>
              <a:buNone/>
            </a:pPr>
            <a:r>
              <a:rPr lang="es-MX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Inmediato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Duración del curso: 6 meses</a:t>
            </a:r>
            <a:endParaRPr/>
          </a:p>
          <a:p>
            <a:pPr indent="0" lvl="0" marL="6076" marR="0" rtl="0" algn="l">
              <a:spcBef>
                <a:spcPts val="53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Evaluación: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Prácticas por tema-módulo y prueba final.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2019-09-14T20:31:42Z</dcterms:created>
  <dc:creator>Microsoft 帐户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2019-09-14T00:00:00Z</vt:filetime>
  </property>
</Properties>
</file>